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3.xml" ContentType="application/vnd.openxmlformats-officedocument.presentationml.notesSlide+xml"/>
  <Override PartName="/ppt/notesSlides/_rels/notesSlide3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jpeg" ContentType="image/jpeg"/>
  <Override PartName="/ppt/media/image7.png" ContentType="image/png"/>
  <Override PartName="/ppt/media/image6.png" ContentType="image/png"/>
  <Override PartName="/ppt/media/image8.png" ContentType="image/pn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
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entury Gothic"/>
              </a:rPr>
              <a:t>Для перемещения страницы щёлкните мышью</a:t>
            </a:r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2000" spc="-1" strike="noStrike">
                <a:latin typeface="XO Oriel"/>
              </a:rPr>
              <a:t>Для правки формата примечаний щёлкните мышью</a:t>
            </a:r>
            <a:endParaRPr b="0" lang="ru-RU" sz="2000" spc="-1" strike="noStrike">
              <a:latin typeface="XO Orie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ru-RU" sz="1400" spc="-1" strike="noStrike">
                <a:latin typeface="Times New Roman"/>
              </a:rPr>
              <a:t>&lt;верхний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ru-RU" sz="1400" spc="-1" strike="noStrike">
                <a:latin typeface="Times New Roman"/>
              </a:rPr>
              <a:t>&lt;дата/время&gt;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ru-RU" sz="1400" spc="-1" strike="noStrike">
                <a:latin typeface="Times New Roman"/>
              </a:rPr>
              <a:t>&lt;нижний колонтитул&gt;</a:t>
            </a:r>
            <a:endParaRPr b="0" lang="ru-RU" sz="1400" spc="-1" strike="noStrike">
              <a:latin typeface="Times New Roman"/>
            </a:endParaRPr>
          </a:p>
        </p:txBody>
      </p:sp>
      <p:sp>
        <p:nvSpPr>
          <p:cNvPr id="11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2FA5B550-AE58-4BAA-8F55-B5EE3D259916}" type="slidenum">
              <a:rPr b="0" lang="ru-RU" sz="1400" spc="-1" strike="noStrike">
                <a:latin typeface="Times New Roman"/>
              </a:rPr>
              <a:t>&lt;номер&gt;</a:t>
            </a:fld>
            <a:endParaRPr b="0" lang="ru-RU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13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ru-RU" sz="2000" spc="-1" strike="noStrike">
              <a:latin typeface="XO Oriel"/>
            </a:endParaRPr>
          </a:p>
        </p:txBody>
      </p:sp>
      <p:sp>
        <p:nvSpPr>
          <p:cNvPr id="133" name="Номер слайда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85215EF2-7F40-4EEA-90F4-9ABE0AA442AD}" type="slidenum">
              <a:rPr b="0" lang="ru-RU" sz="1200" spc="-1" strike="noStrike">
                <a:latin typeface="Times New Roman"/>
              </a:rPr>
              <a:t>&lt;номер&gt;</a:t>
            </a:fld>
            <a:endParaRPr b="0" lang="ru-RU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XO Orie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XO Orie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subTitle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XO Orie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0" name="PlaceHolder 5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13892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7122600" y="260352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5" name="PlaceHolder 5"/>
          <p:cNvSpPr>
            <a:spLocks noGrp="1"/>
          </p:cNvSpPr>
          <p:nvPr>
            <p:ph type="body"/>
          </p:nvPr>
        </p:nvSpPr>
        <p:spPr>
          <a:xfrm>
            <a:off x="115488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6" name="PlaceHolder 6"/>
          <p:cNvSpPr>
            <a:spLocks noGrp="1"/>
          </p:cNvSpPr>
          <p:nvPr>
            <p:ph type="body"/>
          </p:nvPr>
        </p:nvSpPr>
        <p:spPr>
          <a:xfrm>
            <a:off x="413892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107" name="PlaceHolder 7"/>
          <p:cNvSpPr>
            <a:spLocks noGrp="1"/>
          </p:cNvSpPr>
          <p:nvPr>
            <p:ph type="body"/>
          </p:nvPr>
        </p:nvSpPr>
        <p:spPr>
          <a:xfrm>
            <a:off x="7122600" y="4388040"/>
            <a:ext cx="28414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subTitle"/>
          </p:nvPr>
        </p:nvSpPr>
        <p:spPr>
          <a:xfrm>
            <a:off x="1154880" y="973800"/>
            <a:ext cx="8760960" cy="3277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latin typeface="XO Orie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3416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5677200" y="438804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5677200" y="2603520"/>
            <a:ext cx="430668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1154880" y="4388040"/>
            <a:ext cx="8825400" cy="16293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7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" name="Rectangle 6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Oval 12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Oval 1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Oval 17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Oval 1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Oval 16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Freeform 5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Freeform 5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Rectangle 20" hidden="1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6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2" name="Rectangle 8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3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54880" y="2099880"/>
            <a:ext cx="8825400" cy="267732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ru-RU" sz="5400" spc="-1" strike="noStrike">
                <a:solidFill>
                  <a:srgbClr val="ebebeb"/>
                </a:solidFill>
                <a:latin typeface="Century Gothic"/>
              </a:rPr>
              <a:t>Образец заголовка</a:t>
            </a:r>
            <a:endParaRPr b="0" lang="en-US" sz="54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dt"/>
          </p:nvPr>
        </p:nvSpPr>
        <p:spPr>
          <a:xfrm rot="5400000">
            <a:off x="10159200" y="179208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A26F9F5B-0388-4CEA-BE8D-DBEC51F4912A}" type="datetime">
              <a:rPr b="0" lang="ru-RU" sz="1000" spc="-1" strike="noStrike">
                <a:solidFill>
                  <a:srgbClr val="ffffff">
                    <a:alpha val="60000"/>
                  </a:srgbClr>
                </a:solidFill>
                <a:latin typeface="Century Gothic"/>
              </a:rPr>
              <a:t>29.1.26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ftr"/>
          </p:nvPr>
        </p:nvSpPr>
        <p:spPr>
          <a:xfrm rot="5400000">
            <a:off x="8952120" y="3227760"/>
            <a:ext cx="3859560" cy="30456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17" name="Rectangle 1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" name="PlaceHolder 4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48F7D1F4-9478-4774-A798-1519C21E938D}" type="slidenum">
              <a:rPr b="0" lang="ru-RU" sz="2800" spc="-1" strike="noStrike">
                <a:solidFill>
                  <a:srgbClr val="ffffff"/>
                </a:solidFill>
                <a:latin typeface="Century Gothic"/>
              </a:rPr>
              <a:t>&lt;номер&gt;</a:t>
            </a:fld>
            <a:endParaRPr b="0" lang="ru-RU" sz="2800" spc="-1" strike="noStrike">
              <a:latin typeface="Times New Roman"/>
            </a:endParaRPr>
          </a:p>
        </p:txBody>
      </p:sp>
      <p:sp>
        <p:nvSpPr>
          <p:cNvPr id="1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Для правки структуры щёлкните мышью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404040"/>
                </a:solidFill>
                <a:latin typeface="Century Gothic"/>
              </a:rPr>
              <a:t>Второй уровень структуры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Третий уровень структуры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200" spc="-1" strike="noStrike">
                <a:solidFill>
                  <a:srgbClr val="404040"/>
                </a:solidFill>
                <a:latin typeface="Century Gothic"/>
              </a:rPr>
              <a:t>Четвёртый уровень структуры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Пятый уровень структуры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Шестой уровень структуры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404040"/>
                </a:solidFill>
                <a:latin typeface="Century Gothic"/>
              </a:rPr>
              <a:t>Седьмой уровень структуры</a:t>
            </a:r>
            <a:endParaRPr b="0" lang="en-US" sz="20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roup 7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57" name="Rectangle 6"/>
            <p:cNvSpPr/>
            <p:nvPr/>
          </p:nvSpPr>
          <p:spPr>
            <a:xfrm>
              <a:off x="0" y="0"/>
              <a:ext cx="12191760" cy="6857640"/>
            </a:xfrm>
            <a:prstGeom prst="rect">
              <a:avLst/>
            </a:prstGeom>
            <a:blipFill rotWithShape="0">
              <a:blip r:embed="rId2"/>
              <a:srcRect/>
              <a:stretch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8" name="Oval 12"/>
            <p:cNvSpPr/>
            <p:nvPr/>
          </p:nvSpPr>
          <p:spPr>
            <a:xfrm>
              <a:off x="0" y="2666880"/>
              <a:ext cx="4190760" cy="41907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1372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Oval 14"/>
            <p:cNvSpPr/>
            <p:nvPr/>
          </p:nvSpPr>
          <p:spPr>
            <a:xfrm>
              <a:off x="0" y="2895480"/>
              <a:ext cx="2361960" cy="23619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8235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Oval 17"/>
            <p:cNvSpPr/>
            <p:nvPr/>
          </p:nvSpPr>
          <p:spPr>
            <a:xfrm>
              <a:off x="8609040" y="5867280"/>
              <a:ext cx="990360" cy="9903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1" name="Oval 15"/>
            <p:cNvSpPr/>
            <p:nvPr/>
          </p:nvSpPr>
          <p:spPr>
            <a:xfrm>
              <a:off x="8609040" y="1676520"/>
              <a:ext cx="2819160" cy="281916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7058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2" name="Oval 16"/>
            <p:cNvSpPr/>
            <p:nvPr/>
          </p:nvSpPr>
          <p:spPr>
            <a:xfrm>
              <a:off x="7999560" y="8640"/>
              <a:ext cx="1599840" cy="1599840"/>
            </a:xfrm>
            <a:prstGeom prst="ellipse">
              <a:avLst/>
            </a:prstGeom>
            <a:gradFill rotWithShape="0">
              <a:gsLst>
                <a:gs pos="0">
                  <a:srgbClr val="9b6bf2">
                    <a:alpha val="14117"/>
                  </a:srgbClr>
                </a:gs>
                <a:gs pos="100000">
                  <a:srgbClr val="9b6bf2">
                    <a:alpha val="0"/>
                  </a:srgb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  <a:effectLst>
              <a:outerShdw blurRad="38160" dir="5400000" dist="2556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3" name="Freeform 5"/>
            <p:cNvSpPr/>
            <p:nvPr/>
          </p:nvSpPr>
          <p:spPr>
            <a:xfrm rot="21010200">
              <a:off x="8490960" y="1797480"/>
              <a:ext cx="3299040" cy="44064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4" name="Freeform 5"/>
            <p:cNvSpPr/>
            <p:nvPr/>
          </p:nvSpPr>
          <p:spPr>
            <a:xfrm>
              <a:off x="459360" y="1866240"/>
              <a:ext cx="11277360" cy="453348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5" name="Freeform 5"/>
            <p:cNvSpPr/>
            <p:nvPr/>
          </p:nvSpPr>
          <p:spPr>
            <a:xfrm>
              <a:off x="0" y="1440"/>
              <a:ext cx="12191760" cy="685620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6" name="Rectangle 20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6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960" cy="706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Century Gothic"/>
              </a:rPr>
              <a:t>Образец заголовка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54880" y="2603520"/>
            <a:ext cx="8825400" cy="341604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Образец текста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600" spc="-1" strike="noStrike">
                <a:solidFill>
                  <a:srgbClr val="404040"/>
                </a:solidFill>
                <a:latin typeface="Century Gothic"/>
              </a:rPr>
              <a:t>Второй уровень</a:t>
            </a:r>
            <a:endParaRPr b="0" lang="en-US" sz="1600" spc="-1" strike="noStrike">
              <a:solidFill>
                <a:srgbClr val="404040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400" spc="-1" strike="noStrike">
                <a:solidFill>
                  <a:srgbClr val="404040"/>
                </a:solidFill>
                <a:latin typeface="Century Gothic"/>
              </a:rPr>
              <a:t>Третий уровень</a:t>
            </a:r>
            <a:endParaRPr b="0" lang="en-US" sz="1400" spc="-1" strike="noStrike">
              <a:solidFill>
                <a:srgbClr val="404040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200" spc="-1" strike="noStrike">
                <a:solidFill>
                  <a:srgbClr val="404040"/>
                </a:solidFill>
                <a:latin typeface="Century Gothic"/>
              </a:rPr>
              <a:t>Четвертый уровень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ru-RU" sz="1200" spc="-1" strike="noStrike">
                <a:solidFill>
                  <a:srgbClr val="404040"/>
                </a:solidFill>
                <a:latin typeface="Century Gothic"/>
              </a:rPr>
              <a:t>Пятый уровень</a:t>
            </a:r>
            <a:endParaRPr b="0" lang="en-US" sz="1200" spc="-1" strike="noStrike">
              <a:solidFill>
                <a:srgbClr val="404040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/>
          </p:nvPr>
        </p:nvSpPr>
        <p:spPr>
          <a:xfrm>
            <a:off x="10653120" y="6391800"/>
            <a:ext cx="990360" cy="30456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BBDE1476-D1A3-4B4E-971B-106BC37D70F2}" type="datetime">
              <a:rPr b="1" lang="ru-RU" sz="1000" spc="-1" strike="noStrike">
                <a:solidFill>
                  <a:srgbClr val="b31166"/>
                </a:solidFill>
                <a:latin typeface="Century Gothic"/>
              </a:rPr>
              <a:t>29.1.26</a:t>
            </a:fld>
            <a:endParaRPr b="0" lang="ru-RU" sz="1000" spc="-1" strike="noStrike">
              <a:latin typeface="Times New Roman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ftr"/>
          </p:nvPr>
        </p:nvSpPr>
        <p:spPr>
          <a:xfrm>
            <a:off x="561240" y="6391800"/>
            <a:ext cx="3859560" cy="30456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ru-RU" sz="2400" spc="-1" strike="noStrike">
              <a:latin typeface="Times New Roman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9E6781DA-840E-4C91-960D-B77326313F03}" type="slidenum">
              <a:rPr b="0" lang="ru-RU" sz="2800" spc="-1" strike="noStrike">
                <a:solidFill>
                  <a:srgbClr val="ffffff"/>
                </a:solidFill>
                <a:latin typeface="Century Gothic"/>
              </a:rPr>
              <a:t>&lt;номер&gt;</a:t>
            </a:fld>
            <a:endParaRPr b="0" lang="ru-RU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Заголовок 1"/>
          <p:cNvSpPr txBox="1"/>
          <p:nvPr/>
        </p:nvSpPr>
        <p:spPr>
          <a:xfrm>
            <a:off x="1568880" y="851760"/>
            <a:ext cx="8825400" cy="267732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ebebeb"/>
                </a:solidFill>
                <a:latin typeface="Century Gothic"/>
              </a:rPr>
              <a:t>Dead Species</a:t>
            </a:r>
            <a:endParaRPr b="0" lang="en-US" sz="72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5" name="Подзаголовок 2"/>
          <p:cNvSpPr txBox="1"/>
          <p:nvPr/>
        </p:nvSpPr>
        <p:spPr>
          <a:xfrm>
            <a:off x="1005480" y="5708880"/>
            <a:ext cx="8825400" cy="86112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1800" spc="-1" strike="noStrike" cap="all">
                <a:solidFill>
                  <a:srgbClr val="ef53a5"/>
                </a:solidFill>
                <a:latin typeface="Century Gothic"/>
              </a:rPr>
              <a:t>Разработчики</a:t>
            </a: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: </a:t>
            </a:r>
            <a:r>
              <a:rPr b="0" lang="ru-RU" sz="1800" spc="-1" strike="noStrike" cap="all">
                <a:solidFill>
                  <a:srgbClr val="ef53a5"/>
                </a:solidFill>
                <a:latin typeface="Century Gothic"/>
              </a:rPr>
              <a:t>Полупанов Мирослав, Воробьев Никита</a:t>
            </a:r>
            <a:endParaRPr b="0" lang="ru-RU" sz="1800" spc="-1" strike="noStrike">
              <a:latin typeface="XO Orie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Заголовок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Century Gothic"/>
              </a:rPr>
              <a:t>Введение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7" name="Объект 2"/>
          <p:cNvSpPr txBox="1"/>
          <p:nvPr/>
        </p:nvSpPr>
        <p:spPr>
          <a:xfrm>
            <a:off x="677520" y="2468160"/>
            <a:ext cx="8937720" cy="38577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Идея проекта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Создание двухмерной dark fantasy-игры с элементами платформера и боевой системы, в которой игрок исследует подземелья, сражается с монстрами и преодолевает ловушки.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Цели и задачи: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Реализовать базовую игровую механику (движение, атака, взаимодействие с объектами)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Разработать систему врагов с разными типами поведения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Интегрировать карты, созданные в редакторе Tiled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Обеспечить модульную структуру кода для дальнейшего расширения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Поддержать возможность добавления новых персонажей и уровней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Заголовок 1"/>
          <p:cNvSpPr txBox="1"/>
          <p:nvPr/>
        </p:nvSpPr>
        <p:spPr>
          <a:xfrm>
            <a:off x="1154880" y="838080"/>
            <a:ext cx="9121680" cy="10447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Century Gothic"/>
              </a:rPr>
              <a:t>Описание реализации — Структура классов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19" name="Объект 2"/>
          <p:cNvSpPr txBox="1"/>
          <p:nvPr/>
        </p:nvSpPr>
        <p:spPr>
          <a:xfrm>
            <a:off x="412920" y="2183760"/>
            <a:ext cx="6464520" cy="453600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Основные классы приложения: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GameView — главный игровой экран, управляет камерой, обновлением и отрисовкой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Boss_skeleton — босс-скелет с уникальной логикой атаки и фазами боя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Skeleton — базовый враг-скелет с простым ИИ (патрулирование, преследование)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Slime — враг-слизень с прыжковым поведением и упрощённой коллизией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Wizard — маг-союзник или враг, использующий дальние заклинания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DeathKnight — тяжёлый противник с высокой защитой и медленной атакой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120" name="Рисунок 4" descr=""/>
          <p:cNvPicPr/>
          <p:nvPr/>
        </p:nvPicPr>
        <p:blipFill>
          <a:blip r:embed="rId1"/>
          <a:stretch/>
        </p:blipFill>
        <p:spPr>
          <a:xfrm>
            <a:off x="7215840" y="2257920"/>
            <a:ext cx="2734560" cy="4387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Заголовок 1"/>
          <p:cNvSpPr txBox="1"/>
          <p:nvPr/>
        </p:nvSpPr>
        <p:spPr>
          <a:xfrm>
            <a:off x="1068840" y="838080"/>
            <a:ext cx="9023760" cy="8892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Century Gothic"/>
              </a:rPr>
              <a:t>Описание реализации — Технологии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22" name="Объект 2"/>
          <p:cNvSpPr txBox="1"/>
          <p:nvPr/>
        </p:nvSpPr>
        <p:spPr>
          <a:xfrm>
            <a:off x="476280" y="2375280"/>
            <a:ext cx="7034040" cy="41403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1" lang="ru-RU" sz="1800" spc="-1" strike="noStrike">
                <a:solidFill>
                  <a:srgbClr val="404040"/>
                </a:solidFill>
                <a:latin typeface="Century Gothic"/>
              </a:rPr>
              <a:t>Используемые технологии: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1" lang="ru-RU" sz="1800" spc="-1" strike="noStrike">
                <a:solidFill>
                  <a:srgbClr val="404040"/>
                </a:solidFill>
                <a:latin typeface="Century Gothic"/>
              </a:rPr>
              <a:t>Python</a:t>
            </a: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 — основной язык разработки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1" lang="ru-RU" sz="1800" spc="-1" strike="noStrike">
                <a:solidFill>
                  <a:srgbClr val="404040"/>
                </a:solidFill>
                <a:latin typeface="Century Gothic"/>
              </a:rPr>
              <a:t>Arcade</a:t>
            </a: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 — игровая библиотека для 2D-графики, физики и управления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1" lang="ru-RU" sz="1800" spc="-1" strike="noStrike">
                <a:solidFill>
                  <a:srgbClr val="404040"/>
                </a:solidFill>
                <a:latin typeface="Century Gothic"/>
              </a:rPr>
              <a:t>Tiled</a:t>
            </a: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 — редактор карт уровня с поддержкой объектных слоёв, точек спавна и тайловых наборов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Интеграция Tiled позволяет быстро проектировать уровни и размещать точки появления персонажей, предметов и триггеров.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  <p:pic>
        <p:nvPicPr>
          <p:cNvPr id="123" name="Picture 2" descr=""/>
          <p:cNvPicPr/>
          <p:nvPr/>
        </p:nvPicPr>
        <p:blipFill>
          <a:blip r:embed="rId1"/>
          <a:stretch/>
        </p:blipFill>
        <p:spPr>
          <a:xfrm>
            <a:off x="7200000" y="2655360"/>
            <a:ext cx="2250000" cy="1124640"/>
          </a:xfrm>
          <a:prstGeom prst="rect">
            <a:avLst/>
          </a:prstGeom>
          <a:ln w="0">
            <a:noFill/>
          </a:ln>
        </p:spPr>
      </p:pic>
      <p:pic>
        <p:nvPicPr>
          <p:cNvPr id="124" name="Picture 4" descr="Picture background"/>
          <p:cNvPicPr/>
          <p:nvPr/>
        </p:nvPicPr>
        <p:blipFill>
          <a:blip r:embed="rId2"/>
          <a:stretch/>
        </p:blipFill>
        <p:spPr>
          <a:xfrm>
            <a:off x="9000000" y="3914640"/>
            <a:ext cx="1737720" cy="945360"/>
          </a:xfrm>
          <a:prstGeom prst="rect">
            <a:avLst/>
          </a:prstGeom>
          <a:ln w="720000">
            <a:noFill/>
          </a:ln>
        </p:spPr>
      </p:pic>
      <p:pic>
        <p:nvPicPr>
          <p:cNvPr id="125" name="" descr=""/>
          <p:cNvPicPr/>
          <p:nvPr/>
        </p:nvPicPr>
        <p:blipFill>
          <a:blip r:embed="rId3"/>
          <a:stretch/>
        </p:blipFill>
        <p:spPr>
          <a:xfrm>
            <a:off x="7740000" y="5398200"/>
            <a:ext cx="3657240" cy="1081800"/>
          </a:xfrm>
          <a:prstGeom prst="rect">
            <a:avLst/>
          </a:prstGeom>
          <a:ln w="0">
            <a:noFill/>
          </a:ln>
        </p:spPr>
      </p:pic>
      <p:sp>
        <p:nvSpPr>
          <p:cNvPr id="126" name=""/>
          <p:cNvSpPr/>
          <p:nvPr/>
        </p:nvSpPr>
        <p:spPr>
          <a:xfrm>
            <a:off x="7380000" y="5220000"/>
            <a:ext cx="4500000" cy="1440000"/>
          </a:xfrm>
          <a:prstGeom prst="line">
            <a:avLst/>
          </a:prstGeom>
          <a:ln w="1440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"/>
          <p:cNvSpPr/>
          <p:nvPr/>
        </p:nvSpPr>
        <p:spPr>
          <a:xfrm flipV="1">
            <a:off x="7380000" y="5220000"/>
            <a:ext cx="4500000" cy="1440000"/>
          </a:xfrm>
          <a:prstGeom prst="line">
            <a:avLst/>
          </a:prstGeom>
          <a:ln w="144000">
            <a:solidFill>
              <a:srgbClr val="ff000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28" name="" descr=""/>
          <p:cNvPicPr/>
          <p:nvPr/>
        </p:nvPicPr>
        <p:blipFill>
          <a:blip r:embed="rId4"/>
          <a:stretch/>
        </p:blipFill>
        <p:spPr>
          <a:xfrm>
            <a:off x="10080000" y="2160000"/>
            <a:ext cx="1800000" cy="180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Заголовок 1"/>
          <p:cNvSpPr txBox="1"/>
          <p:nvPr/>
        </p:nvSpPr>
        <p:spPr>
          <a:xfrm>
            <a:off x="1154880" y="973800"/>
            <a:ext cx="8760960" cy="706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r>
              <a:rPr b="0" lang="ru-RU" sz="3600" spc="-1" strike="noStrike">
                <a:solidFill>
                  <a:srgbClr val="ebebeb"/>
                </a:solidFill>
                <a:latin typeface="Century Gothic"/>
              </a:rPr>
              <a:t>Заключение</a:t>
            </a:r>
            <a:endParaRPr b="0" lang="en-US" sz="3600" spc="-1" strike="noStrike">
              <a:solidFill>
                <a:srgbClr val="000000"/>
              </a:solidFill>
              <a:latin typeface="Century Gothic"/>
            </a:endParaRPr>
          </a:p>
        </p:txBody>
      </p:sp>
      <p:sp>
        <p:nvSpPr>
          <p:cNvPr id="130" name="Объект 2"/>
          <p:cNvSpPr txBox="1"/>
          <p:nvPr/>
        </p:nvSpPr>
        <p:spPr>
          <a:xfrm>
            <a:off x="660240" y="2206800"/>
            <a:ext cx="9633600" cy="433188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Выводы: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Проект демонстрирует работоспособную архитектуру для 2D-платформера в жанре dark fantasy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Модульная структура упрощает добавление новых типов врагов и механик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Интеграция Tiled значительно ускоряет процесс level design’а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Возможности доработки: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Добавление многопользовательского режима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Расширение системы заклинаний и предметов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Внедрение сохранения прогресса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Улучшение ИИ врагов (групповое поведение, тактические паттерны)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  <a:tabLst>
                <a:tab algn="l" pos="0"/>
              </a:tabLst>
            </a:pPr>
            <a:r>
              <a:rPr b="0" lang="ru-RU" sz="1800" spc="-1" strike="noStrike">
                <a:solidFill>
                  <a:srgbClr val="404040"/>
                </a:solidFill>
                <a:latin typeface="Century Gothic"/>
              </a:rPr>
              <a:t>Поддержка анимированных тайлов и частиц (магические эффекты, кровь, дым)</a:t>
            </a:r>
            <a:endParaRPr b="0" lang="en-US" sz="1800" spc="-1" strike="noStrike">
              <a:solidFill>
                <a:srgbClr val="404040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TM02900722[[fn=Ион (конференц-зал)]]</Template>
  <TotalTime>19</TotalTime>
  <Application>Редактор_презентаций/2022.01.0.0$Windows_x86 LibreOffice_project/8540b22890a8058cf39e456f7b05fd56fffd7d2f</Application>
  <AppVersion>15.0000</AppVersion>
  <Words>274</Words>
  <Paragraphs>37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2026-01-28T14:31:36Z</dcterms:created>
  <dc:creator>Мирослав</dc:creator>
  <dc:description/>
  <dc:language>ru-RU</dc:language>
  <cp:lastModifiedBy/>
  <dcterms:modified xsi:type="dcterms:W3CDTF">2026-01-29T18:21:48Z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1</vt:i4>
  </property>
  <property fmtid="{D5CDD505-2E9C-101B-9397-08002B2CF9AE}" pid="3" name="PresentationFormat">
    <vt:lpwstr>Широкоэкранный</vt:lpwstr>
  </property>
  <property fmtid="{D5CDD505-2E9C-101B-9397-08002B2CF9AE}" pid="4" name="Slides">
    <vt:i4>5</vt:i4>
  </property>
</Properties>
</file>